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 b="def" i="def"/>
      <a:tcStyle>
        <a:tcBdr/>
        <a:fill>
          <a:solidFill>
            <a:srgbClr val="FCE9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44;p14"/>
          <p:cNvSpPr/>
          <p:nvPr>
            <p:ph type="pic" sz="quarter" idx="21"/>
          </p:nvPr>
        </p:nvSpPr>
        <p:spPr>
          <a:xfrm>
            <a:off x="6556375" y="5092700"/>
            <a:ext cx="565785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91" name="Google Shape;45;p14"/>
          <p:cNvSpPr/>
          <p:nvPr>
            <p:ph type="pic" sz="half" idx="22"/>
          </p:nvPr>
        </p:nvSpPr>
        <p:spPr>
          <a:xfrm>
            <a:off x="6718300" y="749300"/>
            <a:ext cx="5334000" cy="5334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92" name="Google Shape;46;p14"/>
          <p:cNvSpPr/>
          <p:nvPr>
            <p:ph type="pic" idx="23"/>
          </p:nvPr>
        </p:nvSpPr>
        <p:spPr>
          <a:xfrm>
            <a:off x="-2832100" y="889000"/>
            <a:ext cx="119634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9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Body Level One…"/>
          <p:cNvSpPr txBox="1"/>
          <p:nvPr>
            <p:ph type="body" sz="quarter" idx="1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/>
          <a:lstStyle>
            <a:lvl1pPr marL="228600" indent="0" algn="ctr">
              <a:spcBef>
                <a:spcPts val="0"/>
              </a:spcBef>
              <a:buClrTx/>
              <a:buSzTx/>
              <a:buFontTx/>
              <a:buNone/>
              <a:defRPr i="1" sz="2400"/>
            </a:lvl1pPr>
            <a:lvl2pPr marL="815816" indent="-295751" algn="ctr">
              <a:spcBef>
                <a:spcPts val="0"/>
              </a:spcBef>
              <a:buClrTx/>
              <a:buSzPts val="2400"/>
              <a:buFontTx/>
              <a:defRPr i="1" sz="2400"/>
            </a:lvl2pPr>
            <a:lvl3pPr marL="1273016" indent="-295751" algn="ctr">
              <a:spcBef>
                <a:spcPts val="0"/>
              </a:spcBef>
              <a:buClrTx/>
              <a:buSzPts val="2400"/>
              <a:buFontTx/>
              <a:defRPr i="1" sz="2400"/>
            </a:lvl3pPr>
            <a:lvl4pPr marL="1730216" indent="-295751" algn="ctr">
              <a:spcBef>
                <a:spcPts val="0"/>
              </a:spcBef>
              <a:buClrTx/>
              <a:buSzPts val="2400"/>
              <a:buFontTx/>
              <a:defRPr i="1" sz="2400"/>
            </a:lvl4pPr>
            <a:lvl5pPr marL="2187416" indent="-295751" algn="ctr">
              <a:spcBef>
                <a:spcPts val="0"/>
              </a:spcBef>
              <a:buClrTx/>
              <a:buSzPts val="2400"/>
              <a:buFontTx/>
              <a:defRPr i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1" name="Google Shape;50;p15"/>
          <p:cNvSpPr txBox="1"/>
          <p:nvPr>
            <p:ph type="body" sz="quarter" idx="21"/>
          </p:nvPr>
        </p:nvSpPr>
        <p:spPr>
          <a:xfrm>
            <a:off x="1270000" y="4267112"/>
            <a:ext cx="10464800" cy="609777"/>
          </a:xfrm>
          <a:prstGeom prst="rect">
            <a:avLst/>
          </a:prstGeom>
        </p:spPr>
        <p:txBody>
          <a:bodyPr/>
          <a:lstStyle/>
          <a:p>
            <a:pPr marL="228600" indent="0" algn="ctr">
              <a:spcBef>
                <a:spcPts val="0"/>
              </a:spcBef>
              <a:buClrTx/>
              <a:buSzTx/>
              <a:buFontTx/>
              <a:buNone/>
              <a:defRPr sz="3400"/>
            </a:pPr>
          </a:p>
        </p:txBody>
      </p:sp>
      <p:sp>
        <p:nvSpPr>
          <p:cNvPr id="10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53;p16"/>
          <p:cNvSpPr/>
          <p:nvPr>
            <p:ph type="pic" idx="21"/>
          </p:nvPr>
        </p:nvSpPr>
        <p:spPr>
          <a:xfrm>
            <a:off x="-1308100" y="-50800"/>
            <a:ext cx="14782800" cy="9855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9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228600" indent="0" algn="ctr">
              <a:spcBef>
                <a:spcPts val="0"/>
              </a:spcBef>
              <a:buClrTx/>
              <a:buSzTx/>
              <a:buFontTx/>
              <a:buNone/>
              <a:defRPr sz="3700"/>
            </a:lvl1pPr>
            <a:lvl2pPr marL="228600" indent="457200" algn="ctr">
              <a:spcBef>
                <a:spcPts val="0"/>
              </a:spcBef>
              <a:buClrTx/>
              <a:buSzTx/>
              <a:buFontTx/>
              <a:buNone/>
              <a:defRPr sz="3700"/>
            </a:lvl2pPr>
            <a:lvl3pPr marL="228600" indent="914400" algn="ctr">
              <a:spcBef>
                <a:spcPts val="0"/>
              </a:spcBef>
              <a:buClrTx/>
              <a:buSzTx/>
              <a:buFontTx/>
              <a:buNone/>
              <a:defRPr sz="3700"/>
            </a:lvl3pPr>
            <a:lvl4pPr marL="228600" indent="1371600" algn="ctr">
              <a:spcBef>
                <a:spcPts val="0"/>
              </a:spcBef>
              <a:buClrTx/>
              <a:buSzTx/>
              <a:buFontTx/>
              <a:buNone/>
              <a:defRPr sz="3700"/>
            </a:lvl4pPr>
            <a:lvl5pPr marL="228600" indent="1828800" algn="ctr">
              <a:spcBef>
                <a:spcPts val="0"/>
              </a:spcBef>
              <a:buClrTx/>
              <a:buSzTx/>
              <a:buFont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16;p7"/>
          <p:cNvSpPr/>
          <p:nvPr>
            <p:ph type="pic" idx="21"/>
          </p:nvPr>
        </p:nvSpPr>
        <p:spPr>
          <a:xfrm>
            <a:off x="1625600" y="374650"/>
            <a:ext cx="9753600" cy="6502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8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9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228600" indent="0" algn="ctr">
              <a:spcBef>
                <a:spcPts val="0"/>
              </a:spcBef>
              <a:buClrTx/>
              <a:buSzTx/>
              <a:buFontTx/>
              <a:buNone/>
              <a:defRPr sz="3700"/>
            </a:lvl1pPr>
            <a:lvl2pPr marL="228600" indent="457200" algn="ctr">
              <a:spcBef>
                <a:spcPts val="0"/>
              </a:spcBef>
              <a:buClrTx/>
              <a:buSzTx/>
              <a:buFontTx/>
              <a:buNone/>
              <a:defRPr sz="3700"/>
            </a:lvl2pPr>
            <a:lvl3pPr marL="228600" indent="914400" algn="ctr">
              <a:spcBef>
                <a:spcPts val="0"/>
              </a:spcBef>
              <a:buClrTx/>
              <a:buSzTx/>
              <a:buFontTx/>
              <a:buNone/>
              <a:defRPr sz="3700"/>
            </a:lvl3pPr>
            <a:lvl4pPr marL="228600" indent="1371600" algn="ctr">
              <a:spcBef>
                <a:spcPts val="0"/>
              </a:spcBef>
              <a:buClrTx/>
              <a:buSzTx/>
              <a:buFontTx/>
              <a:buNone/>
              <a:defRPr sz="3700"/>
            </a:lvl4pPr>
            <a:lvl5pPr marL="228600" indent="1828800" algn="ctr">
              <a:spcBef>
                <a:spcPts val="0"/>
              </a:spcBef>
              <a:buClrTx/>
              <a:buSzTx/>
              <a:buFont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24;p9"/>
          <p:cNvSpPr/>
          <p:nvPr>
            <p:ph type="pic" idx="21"/>
          </p:nvPr>
        </p:nvSpPr>
        <p:spPr>
          <a:xfrm>
            <a:off x="6375400" y="635000"/>
            <a:ext cx="82169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46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7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228600" indent="0" algn="ctr">
              <a:spcBef>
                <a:spcPts val="0"/>
              </a:spcBef>
              <a:buClrTx/>
              <a:buSzTx/>
              <a:buFontTx/>
              <a:buNone/>
              <a:defRPr sz="3700"/>
            </a:lvl1pPr>
            <a:lvl2pPr marL="228600" indent="457200" algn="ctr">
              <a:spcBef>
                <a:spcPts val="0"/>
              </a:spcBef>
              <a:buClrTx/>
              <a:buSzTx/>
              <a:buFontTx/>
              <a:buNone/>
              <a:defRPr sz="3700"/>
            </a:lvl2pPr>
            <a:lvl3pPr marL="228600" indent="914400" algn="ctr">
              <a:spcBef>
                <a:spcPts val="0"/>
              </a:spcBef>
              <a:buClrTx/>
              <a:buSzTx/>
              <a:buFontTx/>
              <a:buNone/>
              <a:defRPr sz="3700"/>
            </a:lvl3pPr>
            <a:lvl4pPr marL="228600" indent="1371600" algn="ctr">
              <a:spcBef>
                <a:spcPts val="0"/>
              </a:spcBef>
              <a:buClrTx/>
              <a:buSzTx/>
              <a:buFontTx/>
              <a:buNone/>
              <a:defRPr sz="3700"/>
            </a:lvl4pPr>
            <a:lvl5pPr marL="228600" indent="1828800" algn="ctr">
              <a:spcBef>
                <a:spcPts val="0"/>
              </a:spcBef>
              <a:buClrTx/>
              <a:buSzTx/>
              <a:buFont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4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</p:spPr>
        <p:txBody>
          <a:bodyPr/>
          <a:lstStyle>
            <a:lvl1pPr indent="-394334"/>
            <a:lvl2pPr indent="-394334"/>
            <a:lvl3pPr indent="-394335"/>
            <a:lvl4pPr indent="-394335"/>
            <a:lvl5pPr indent="-394335"/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36;p12"/>
          <p:cNvSpPr/>
          <p:nvPr>
            <p:ph type="pic" idx="21"/>
          </p:nvPr>
        </p:nvSpPr>
        <p:spPr>
          <a:xfrm>
            <a:off x="3810000" y="2590800"/>
            <a:ext cx="942975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73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4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indent="-486409">
              <a:spcBef>
                <a:spcPts val="3200"/>
              </a:spcBef>
              <a:buSzPts val="2800"/>
              <a:defRPr sz="2800"/>
            </a:lvl1pPr>
            <a:lvl2pPr indent="-486409">
              <a:spcBef>
                <a:spcPts val="3200"/>
              </a:spcBef>
              <a:buSzPts val="2800"/>
              <a:defRPr sz="2800"/>
            </a:lvl2pPr>
            <a:lvl3pPr indent="-486410">
              <a:spcBef>
                <a:spcPts val="3200"/>
              </a:spcBef>
              <a:buSzPts val="2800"/>
              <a:defRPr sz="2800"/>
            </a:lvl3pPr>
            <a:lvl4pPr indent="-486410">
              <a:spcBef>
                <a:spcPts val="3200"/>
              </a:spcBef>
              <a:buSzPts val="2800"/>
              <a:defRPr sz="2800"/>
            </a:lvl4pPr>
            <a:lvl5pPr indent="-486410">
              <a:spcBef>
                <a:spcPts val="3200"/>
              </a:spcBef>
              <a:buSzPts val="2800"/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>
            <a:lvl1pPr indent="-394334"/>
            <a:lvl2pPr indent="-394334"/>
            <a:lvl3pPr indent="-394335"/>
            <a:lvl4pPr indent="-394335"/>
            <a:lvl5pPr indent="-394335"/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650240" y="2275839"/>
            <a:ext cx="11704320" cy="64369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ctr">
              <a:defRPr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titleStyle>
    <p:bodyStyle>
      <a:lvl1pPr marL="457200" marR="0" indent="-523240" algn="l" defTabSz="9144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000000"/>
        </a:buClr>
        <a:buSzPts val="3200"/>
        <a:buFont typeface="Helvetica Neue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914400" marR="0" indent="-523240" algn="l" defTabSz="9144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000000"/>
        </a:buClr>
        <a:buSzPts val="3200"/>
        <a:buFont typeface="Helvetica Neue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71600" marR="0" indent="-523239" algn="l" defTabSz="9144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000000"/>
        </a:buClr>
        <a:buSzPts val="3200"/>
        <a:buFont typeface="Helvetica Neue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828800" marR="0" indent="-523239" algn="l" defTabSz="9144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000000"/>
        </a:buClr>
        <a:buSzPts val="3200"/>
        <a:buFont typeface="Helvetica Neue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86000" marR="0" indent="-523239" algn="l" defTabSz="9144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000000"/>
        </a:buClr>
        <a:buSzPts val="3200"/>
        <a:buFont typeface="Helvetica Neue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743200" marR="0" indent="-523239" algn="l" defTabSz="9144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000000"/>
        </a:buClr>
        <a:buSzPts val="3200"/>
        <a:buFont typeface="Helvetica Neue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200400" marR="0" indent="-523239" algn="l" defTabSz="9144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000000"/>
        </a:buClr>
        <a:buSzPts val="3200"/>
        <a:buFont typeface="Helvetica Neue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657600" marR="0" indent="-523239" algn="l" defTabSz="9144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000000"/>
        </a:buClr>
        <a:buSzPts val="3200"/>
        <a:buFont typeface="Helvetica Neue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114800" marR="0" indent="-523240" algn="l" defTabSz="9144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000000"/>
        </a:buClr>
        <a:buSzPts val="3200"/>
        <a:buFont typeface="Helvetica Neue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59;g1199086cf42_0_0"/>
          <p:cNvSpPr/>
          <p:nvPr/>
        </p:nvSpPr>
        <p:spPr>
          <a:xfrm>
            <a:off x="373950" y="815784"/>
            <a:ext cx="5793302" cy="2796302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</p:txBody>
      </p:sp>
      <p:sp>
        <p:nvSpPr>
          <p:cNvPr id="120" name="Google Shape;60;g1199086cf42_0_0"/>
          <p:cNvSpPr txBox="1"/>
          <p:nvPr/>
        </p:nvSpPr>
        <p:spPr>
          <a:xfrm>
            <a:off x="419670" y="158936"/>
            <a:ext cx="12467102" cy="520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2400">
                <a:latin typeface="Avenir Roman"/>
                <a:ea typeface="Avenir Roman"/>
                <a:cs typeface="Avenir Roman"/>
                <a:sym typeface="Avenir Roman"/>
              </a:defRPr>
            </a:pPr>
            <a:r>
              <a:t>Story Proposal Canvas  </a:t>
            </a:r>
            <a:r>
              <a:rPr sz="1600"/>
              <a:t>Name: __________________   : Project Name: ________________________  Date: ______________</a:t>
            </a:r>
            <a:r>
              <a:t>         </a:t>
            </a:r>
          </a:p>
        </p:txBody>
      </p:sp>
      <p:sp>
        <p:nvSpPr>
          <p:cNvPr id="121" name="Google Shape;61;g1199086cf42_0_0"/>
          <p:cNvSpPr/>
          <p:nvPr/>
        </p:nvSpPr>
        <p:spPr>
          <a:xfrm>
            <a:off x="6314766" y="815784"/>
            <a:ext cx="6090301" cy="2661602"/>
          </a:xfrm>
          <a:prstGeom prst="rect">
            <a:avLst/>
          </a:prstGeom>
          <a:solidFill>
            <a:srgbClr val="A9E3FF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</p:txBody>
      </p:sp>
      <p:sp>
        <p:nvSpPr>
          <p:cNvPr id="122" name="Google Shape;62;g1199086cf42_0_0"/>
          <p:cNvSpPr txBox="1"/>
          <p:nvPr/>
        </p:nvSpPr>
        <p:spPr>
          <a:xfrm>
            <a:off x="419885" y="825284"/>
            <a:ext cx="1973402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200">
                <a:latin typeface="Avenir Roman"/>
                <a:ea typeface="Avenir Roman"/>
                <a:cs typeface="Avenir Roman"/>
                <a:sym typeface="Avenir Roman"/>
              </a:defRPr>
            </a:lvl1pPr>
          </a:lstStyle>
          <a:p>
            <a:pPr/>
            <a:r>
              <a:t>A.  Exploratory Questions</a:t>
            </a:r>
          </a:p>
        </p:txBody>
      </p:sp>
      <p:sp>
        <p:nvSpPr>
          <p:cNvPr id="123" name="Google Shape;63;g1199086cf42_0_0"/>
          <p:cNvSpPr/>
          <p:nvPr/>
        </p:nvSpPr>
        <p:spPr>
          <a:xfrm>
            <a:off x="373950" y="3786682"/>
            <a:ext cx="5727002" cy="5317501"/>
          </a:xfrm>
          <a:prstGeom prst="rect">
            <a:avLst/>
          </a:prstGeom>
          <a:solidFill>
            <a:srgbClr val="FF7E79">
              <a:alpha val="67000"/>
            </a:srgbClr>
          </a:solidFill>
          <a:ln w="19050">
            <a:solidFill>
              <a:srgbClr val="000000"/>
            </a:solidFill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</p:txBody>
      </p:sp>
      <p:sp>
        <p:nvSpPr>
          <p:cNvPr id="124" name="Google Shape;64;g1199086cf42_0_0"/>
          <p:cNvSpPr/>
          <p:nvPr/>
        </p:nvSpPr>
        <p:spPr>
          <a:xfrm>
            <a:off x="6314766" y="3637467"/>
            <a:ext cx="6090301" cy="1905001"/>
          </a:xfrm>
          <a:prstGeom prst="rect">
            <a:avLst/>
          </a:prstGeom>
          <a:solidFill>
            <a:srgbClr val="A7FFC7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</p:txBody>
      </p:sp>
      <p:sp>
        <p:nvSpPr>
          <p:cNvPr id="125" name="Google Shape;65;g1199086cf42_0_0"/>
          <p:cNvSpPr txBox="1"/>
          <p:nvPr/>
        </p:nvSpPr>
        <p:spPr>
          <a:xfrm>
            <a:off x="419885" y="3796181"/>
            <a:ext cx="1973402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200">
                <a:latin typeface="Avenir Roman"/>
                <a:ea typeface="Avenir Roman"/>
                <a:cs typeface="Avenir Roman"/>
                <a:sym typeface="Avenir Roman"/>
              </a:defRPr>
            </a:lvl1pPr>
          </a:lstStyle>
          <a:p>
            <a:pPr/>
            <a:r>
              <a:t>B. Background Information</a:t>
            </a:r>
          </a:p>
        </p:txBody>
      </p:sp>
      <p:sp>
        <p:nvSpPr>
          <p:cNvPr id="126" name="Google Shape;66;g1199086cf42_0_0"/>
          <p:cNvSpPr txBox="1"/>
          <p:nvPr/>
        </p:nvSpPr>
        <p:spPr>
          <a:xfrm>
            <a:off x="6302066" y="825284"/>
            <a:ext cx="1973401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200">
                <a:latin typeface="Avenir Roman"/>
                <a:ea typeface="Avenir Roman"/>
                <a:cs typeface="Avenir Roman"/>
                <a:sym typeface="Avenir Roman"/>
              </a:defRPr>
            </a:lvl1pPr>
          </a:lstStyle>
          <a:p>
            <a:pPr/>
            <a:r>
              <a:t>C. News Value</a:t>
            </a:r>
          </a:p>
        </p:txBody>
      </p:sp>
      <p:sp>
        <p:nvSpPr>
          <p:cNvPr id="127" name="Google Shape;67;g1199086cf42_0_0"/>
          <p:cNvSpPr txBox="1"/>
          <p:nvPr/>
        </p:nvSpPr>
        <p:spPr>
          <a:xfrm>
            <a:off x="6302066" y="3031616"/>
            <a:ext cx="6115801" cy="45720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498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000">
                <a:latin typeface="Avenir Roman"/>
                <a:ea typeface="Avenir Roman"/>
                <a:cs typeface="Avenir Roman"/>
                <a:sym typeface="Avenir Roman"/>
              </a:defRPr>
            </a:lvl1pPr>
          </a:lstStyle>
          <a:p>
            <a:pPr/>
            <a:r>
              <a:t>List each news value that applies to your story idea and explain in 2-3 sentences why you believe each one fits with your idea.</a:t>
            </a:r>
          </a:p>
        </p:txBody>
      </p:sp>
      <p:sp>
        <p:nvSpPr>
          <p:cNvPr id="128" name="Google Shape;68;g1199086cf42_0_0"/>
          <p:cNvSpPr txBox="1"/>
          <p:nvPr/>
        </p:nvSpPr>
        <p:spPr>
          <a:xfrm>
            <a:off x="6302066" y="3646966"/>
            <a:ext cx="1973401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200">
                <a:latin typeface="Avenir Roman"/>
                <a:ea typeface="Avenir Roman"/>
                <a:cs typeface="Avenir Roman"/>
                <a:sym typeface="Avenir Roman"/>
              </a:defRPr>
            </a:lvl1pPr>
          </a:lstStyle>
          <a:p>
            <a:pPr/>
            <a:r>
              <a:t>D.. Budget</a:t>
            </a:r>
          </a:p>
        </p:txBody>
      </p:sp>
      <p:sp>
        <p:nvSpPr>
          <p:cNvPr id="129" name="Google Shape;69;g1199086cf42_0_0"/>
          <p:cNvSpPr/>
          <p:nvPr/>
        </p:nvSpPr>
        <p:spPr>
          <a:xfrm>
            <a:off x="6314766" y="5658482"/>
            <a:ext cx="6090301" cy="1461601"/>
          </a:xfrm>
          <a:prstGeom prst="rect">
            <a:avLst/>
          </a:prstGeom>
          <a:solidFill>
            <a:srgbClr val="F6BE68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</p:txBody>
      </p:sp>
      <p:sp>
        <p:nvSpPr>
          <p:cNvPr id="130" name="Google Shape;70;g1199086cf42_0_0"/>
          <p:cNvSpPr txBox="1"/>
          <p:nvPr/>
        </p:nvSpPr>
        <p:spPr>
          <a:xfrm>
            <a:off x="6302066" y="5706082"/>
            <a:ext cx="1973401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200">
                <a:latin typeface="Avenir Roman"/>
                <a:ea typeface="Avenir Roman"/>
                <a:cs typeface="Avenir Roman"/>
                <a:sym typeface="Avenir Roman"/>
              </a:defRPr>
            </a:lvl1pPr>
          </a:lstStyle>
          <a:p>
            <a:pPr/>
            <a:r>
              <a:t>E.  Publishing Format</a:t>
            </a:r>
          </a:p>
        </p:txBody>
      </p:sp>
      <p:sp>
        <p:nvSpPr>
          <p:cNvPr id="131" name="Google Shape;71;g1199086cf42_0_0"/>
          <p:cNvSpPr txBox="1"/>
          <p:nvPr/>
        </p:nvSpPr>
        <p:spPr>
          <a:xfrm>
            <a:off x="6302066" y="6688035"/>
            <a:ext cx="6115801" cy="45720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498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000">
                <a:latin typeface="Avenir Roman"/>
                <a:ea typeface="Avenir Roman"/>
                <a:cs typeface="Avenir Roman"/>
                <a:sym typeface="Avenir Roman"/>
              </a:defRPr>
            </a:lvl1pPr>
          </a:lstStyle>
          <a:p>
            <a:pPr/>
            <a:r>
              <a:t>Explain what format or formats you plan on using to publish the story (e.g. photos, video, audio, web post, print, etc.)</a:t>
            </a:r>
          </a:p>
        </p:txBody>
      </p:sp>
      <p:sp>
        <p:nvSpPr>
          <p:cNvPr id="132" name="Google Shape;76;g1199086cf42_0_0"/>
          <p:cNvSpPr/>
          <p:nvPr/>
        </p:nvSpPr>
        <p:spPr>
          <a:xfrm>
            <a:off x="6314766" y="7205540"/>
            <a:ext cx="6090301" cy="1898701"/>
          </a:xfrm>
          <a:prstGeom prst="rect">
            <a:avLst/>
          </a:prstGeom>
          <a:solidFill>
            <a:srgbClr val="E5E331"/>
          </a:solidFill>
          <a:ln w="254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defRPr sz="2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</p:txBody>
      </p:sp>
      <p:sp>
        <p:nvSpPr>
          <p:cNvPr id="133" name="Google Shape;79;g1199086cf42_0_0"/>
          <p:cNvSpPr txBox="1"/>
          <p:nvPr/>
        </p:nvSpPr>
        <p:spPr>
          <a:xfrm>
            <a:off x="6302066" y="7215040"/>
            <a:ext cx="1973401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200">
                <a:latin typeface="Avenir Roman"/>
                <a:ea typeface="Avenir Roman"/>
                <a:cs typeface="Avenir Roman"/>
                <a:sym typeface="Avenir Roman"/>
              </a:defRPr>
            </a:lvl1pPr>
          </a:lstStyle>
          <a:p>
            <a:pPr/>
            <a:r>
              <a:t>F. Obstacles/Barriers</a:t>
            </a:r>
          </a:p>
        </p:txBody>
      </p:sp>
      <p:sp>
        <p:nvSpPr>
          <p:cNvPr id="134" name="Google Shape;83;g1199086cf42_0_0"/>
          <p:cNvSpPr txBox="1"/>
          <p:nvPr/>
        </p:nvSpPr>
        <p:spPr>
          <a:xfrm>
            <a:off x="386650" y="3320531"/>
            <a:ext cx="5752202" cy="27940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498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000">
                <a:latin typeface="Avenir Roman"/>
                <a:ea typeface="Avenir Roman"/>
                <a:cs typeface="Avenir Roman"/>
                <a:sym typeface="Avenir Roman"/>
              </a:defRPr>
            </a:lvl1pPr>
          </a:lstStyle>
          <a:p>
            <a:pPr/>
            <a:r>
              <a:t>List at least 1 key exploratory question that will guide your reporting and writing. </a:t>
            </a:r>
          </a:p>
        </p:txBody>
      </p:sp>
      <p:sp>
        <p:nvSpPr>
          <p:cNvPr id="135" name="Google Shape;84;g1199086cf42_0_0"/>
          <p:cNvSpPr txBox="1"/>
          <p:nvPr/>
        </p:nvSpPr>
        <p:spPr>
          <a:xfrm>
            <a:off x="373950" y="8359481"/>
            <a:ext cx="5701502" cy="81280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498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000">
                <a:latin typeface="Avenir Roman"/>
                <a:ea typeface="Avenir Roman"/>
                <a:cs typeface="Avenir Roman"/>
                <a:sym typeface="Avenir Roman"/>
              </a:defRPr>
            </a:lvl1pPr>
          </a:lstStyle>
          <a:p>
            <a:pPr/>
            <a:r>
              <a:t>Using the questions you made in Box A, write a 2 to 3 line statement explaining what kind of story you want to write and give some brief background information. Make notes of any information you have that might answer 5Ws and H questions as they apply., including people you can interview.</a:t>
            </a:r>
          </a:p>
        </p:txBody>
      </p:sp>
      <p:sp>
        <p:nvSpPr>
          <p:cNvPr id="136" name="Google Shape;85;g1199086cf42_0_0"/>
          <p:cNvSpPr txBox="1"/>
          <p:nvPr/>
        </p:nvSpPr>
        <p:spPr>
          <a:xfrm>
            <a:off x="6302066" y="5099450"/>
            <a:ext cx="6115801" cy="45720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498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000">
                <a:latin typeface="Avenir Roman"/>
                <a:ea typeface="Avenir Roman"/>
                <a:cs typeface="Avenir Roman"/>
                <a:sym typeface="Avenir Roman"/>
              </a:defRPr>
            </a:lvl1pPr>
          </a:lstStyle>
          <a:p>
            <a:pPr/>
            <a:r>
              <a:t>List at least 2 budget items that could include costs, time, staff, and other resources that you will need to work on your story idea. </a:t>
            </a:r>
          </a:p>
        </p:txBody>
      </p:sp>
      <p:sp>
        <p:nvSpPr>
          <p:cNvPr id="137" name="Google Shape;86;g1199086cf42_0_0"/>
          <p:cNvSpPr txBox="1"/>
          <p:nvPr/>
        </p:nvSpPr>
        <p:spPr>
          <a:xfrm>
            <a:off x="6302066" y="8651943"/>
            <a:ext cx="6115801" cy="45720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498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000">
                <a:latin typeface="Avenir Roman"/>
                <a:ea typeface="Avenir Roman"/>
                <a:cs typeface="Avenir Roman"/>
                <a:sym typeface="Avenir Roman"/>
              </a:defRPr>
            </a:lvl1pPr>
          </a:lstStyle>
          <a:p>
            <a:pPr/>
            <a:r>
              <a:t>List any challenges you will have to overcome to be successful. Give at least a 1-sentence explanation of each item. (e.g. access to places, people, uncomfortable subject, etc. </a:t>
            </a:r>
          </a:p>
        </p:txBody>
      </p:sp>
      <p:sp>
        <p:nvSpPr>
          <p:cNvPr id="138" name="© 2022 StoryInnovator"/>
          <p:cNvSpPr txBox="1"/>
          <p:nvPr/>
        </p:nvSpPr>
        <p:spPr>
          <a:xfrm>
            <a:off x="11212812" y="9107616"/>
            <a:ext cx="1145947" cy="2257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584200">
              <a:defRPr sz="8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© 2022 StoryInnovator</a:t>
            </a:r>
          </a:p>
        </p:txBody>
      </p:sp>
      <p:sp>
        <p:nvSpPr>
          <p:cNvPr id="139" name="Notes:"/>
          <p:cNvSpPr txBox="1"/>
          <p:nvPr/>
        </p:nvSpPr>
        <p:spPr>
          <a:xfrm>
            <a:off x="419670" y="6343832"/>
            <a:ext cx="467463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200">
                <a:latin typeface="Avenir Roman"/>
                <a:ea typeface="Avenir Roman"/>
                <a:cs typeface="Avenir Roman"/>
                <a:sym typeface="Avenir Roman"/>
              </a:defRPr>
            </a:lvl1pPr>
          </a:lstStyle>
          <a:p>
            <a:pPr/>
            <a:r>
              <a:t>Notes: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